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9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r>
              <a:rPr lang="fr-FR" sz="4000">
                <a:solidFill>
                  <a:srgbClr val="000000"/>
                </a:solidFill>
                <a:latin typeface="Calibri Light"/>
              </a:rPr>
              <a:t>Canopé Loire Atlantique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fr-FR" sz="6000">
                <a:solidFill>
                  <a:srgbClr val="000000"/>
                </a:solidFill>
                <a:latin typeface="Calibri Light"/>
              </a:rPr>
              <a:t>Journée départementale des professeurs documentalistes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464760" y="3602160"/>
            <a:ext cx="11365560" cy="3254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3600">
                <a:solidFill>
                  <a:srgbClr val="000000"/>
                </a:solidFill>
                <a:latin typeface="Calibri Light"/>
              </a:rPr>
              <a:t>Nantes – 11 janvier 2016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fr-FR" sz="3600">
                <a:solidFill>
                  <a:srgbClr val="000000"/>
                </a:solidFill>
                <a:latin typeface="Calibri Light"/>
              </a:rPr>
              <a:t>Odile Chenevez</a:t>
            </a:r>
            <a:endParaRPr/>
          </a:p>
          <a:p>
            <a:pPr algn="ctr">
              <a:lnSpc>
                <a:spcPct val="100000"/>
              </a:lnSpc>
            </a:pPr>
            <a:r>
              <a:rPr i="1" lang="fr-FR" sz="3600">
                <a:solidFill>
                  <a:srgbClr val="000000"/>
                </a:solidFill>
                <a:latin typeface="Calibri Light"/>
              </a:rPr>
              <a:t>Consultante et chercheuse en éducation aux médias</a:t>
            </a:r>
            <a:endParaRPr/>
          </a:p>
          <a:p>
            <a:pPr algn="ctr">
              <a:lnSpc>
                <a:spcPct val="100000"/>
              </a:lnSpc>
            </a:pPr>
            <a:r>
              <a:rPr i="1" lang="fr-FR" sz="3600">
                <a:solidFill>
                  <a:srgbClr val="000000"/>
                </a:solidFill>
                <a:latin typeface="Calibri Light"/>
              </a:rPr>
              <a:t>Equipe Translit – Ex-Clemi Aix-Marseille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33920" y="300960"/>
            <a:ext cx="12057120" cy="6184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9 – Comprendre d’où vient l’information et comment on construit du savoir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Accepter les médias comme ils sont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Adapter les consignes éducatives aux médias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Utiliser - et se méfier - de la notion de fiabilité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Se préoccuper les modèles économiques et éditoriaux des médias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Débusquer les vraies chausse-trappes des médias sociaux.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33920" y="124200"/>
            <a:ext cx="12057120" cy="6793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  </a:t>
            </a: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- </a:t>
            </a:r>
            <a:r>
              <a:rPr b="1" lang="fr-FR" sz="4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1" lang="fr-FR" sz="4000" baseline="30000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b="1" lang="fr-FR" sz="4000">
                <a:solidFill>
                  <a:srgbClr val="000000"/>
                </a:solidFill>
                <a:latin typeface="Calibri"/>
                <a:ea typeface="DejaVu Sans"/>
              </a:rPr>
              <a:t> partie -</a:t>
            </a:r>
            <a:endParaRPr/>
          </a:p>
          <a:p>
            <a:pPr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6 – Contribution à une didactique de l’EMI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Repenser les démarches de médias scolaires en termes de Droits de l’Homme.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Protéger les élèves mais viser leur autoprotection.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Tout le monde publie, mais formons-nous des auteurs ? Tout le monde filme, mais enseignons-nous à faire des films 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Tout le monde commente, mais formons-nous à la pensée critique ?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176040"/>
            <a:ext cx="11187360" cy="7232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33920" y="300960"/>
            <a:ext cx="12057120" cy="496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10 – Se protéger et protéger les autres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Affiner le rapport à l’interdit, se confronter aux risques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Comprendre le sens de la loi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S’intéresser au cadre juridique de la liberté d’expression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Limites réelle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s ou confort institutionnel 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Etre conscient de son identité numérique active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33920" y="300960"/>
            <a:ext cx="12057120" cy="6184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11 – Adopter une posture de questionnement du monde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Complexité médiatique ou vivier pédagogique 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Connaissance du monde par médias interposés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Enquêter pour devenir expert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Distinguer ce qui vaut expérience directe de ce qui relève de la seule autorité d’une source extérieure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Commencer par une vraie question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Finir par une réponse personnelle partielle et provisoire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76360" y="380160"/>
            <a:ext cx="10930680" cy="187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r>
              <a:rPr b="1" i="1" lang="fr-FR" sz="3600">
                <a:solidFill>
                  <a:srgbClr val="000000"/>
                </a:solidFill>
                <a:latin typeface="Calibri"/>
              </a:rPr>
              <a:t>A la croisée des cultures informationnelle, médiatique et numérique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fr-FR" sz="4400">
                <a:solidFill>
                  <a:srgbClr val="000000"/>
                </a:solidFill>
                <a:latin typeface="Calibri"/>
              </a:rPr>
              <a:t>Quelques mises en œuvre de l’EMI pour le professeur-documentaliste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992520" y="2560320"/>
            <a:ext cx="10001520" cy="4904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4000">
                <a:solidFill>
                  <a:srgbClr val="000000"/>
                </a:solidFill>
                <a:latin typeface="Calibri"/>
                <a:ea typeface="DejaVu Sans"/>
              </a:rPr>
              <a:t>1 – </a:t>
            </a: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Quelles sont les questions ?</a:t>
            </a:r>
            <a:endParaRPr/>
          </a:p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Que sont l’EMI et la translittératie ?</a:t>
            </a:r>
            <a:endParaRPr/>
          </a:p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En quoi le professeur-documentaliste est-il concerné (exemples) ? </a:t>
            </a:r>
            <a:endParaRPr/>
          </a:p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Est-il le seul enseignant concerné ?</a:t>
            </a:r>
            <a:endParaRPr/>
          </a:p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17160" y="158400"/>
            <a:ext cx="11629800" cy="655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3 – Du côté de la recherche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EMI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 : convergence naturelle, champ éducatif. </a:t>
            </a:r>
            <a:r>
              <a:rPr lang="fr-FR" sz="240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Translittératie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 : vision élargie, convergence des compétences liées au numérique : info-doc, info-news, info-data. </a:t>
            </a: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Culture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 numérique 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Translit 1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: inventaire épistémologique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Translit 2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: enquêtes de terrain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Translit 3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: gestion des données hétérogènes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Translit 4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: modélisation de la translittératie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23280" y="334440"/>
            <a:ext cx="11747160" cy="6184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4 – Exemples de démarches de recherche dans Translit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Pour </a:t>
            </a: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A. Serres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: les compétences de la recherche d’informations.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Pour </a:t>
            </a: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Françoise Tort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: le concours Castor et sa dimension translittéracique.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Pour </a:t>
            </a: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Anne Cordier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: approche sociologique  des pratiques translittéraciques des adolescents.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Pour </a:t>
            </a:r>
            <a:r>
              <a:rPr b="1" lang="fr-FR" sz="4000">
                <a:solidFill>
                  <a:srgbClr val="000000"/>
                </a:solidFill>
                <a:latin typeface="Calibri Light"/>
                <a:ea typeface="DejaVu Sans"/>
              </a:rPr>
              <a:t>O. Chenevez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: une approche didactique de l’enquête pour apprendre à publier.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15520" y="349920"/>
            <a:ext cx="11406600" cy="6184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5 – Translit tâche 1 : inventaire épistémologique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1 - Repérage de domaines et projets de chaque littératie (informationnelle, médiatique, numérique)et analyse des convergences d’un point de vue translittéracique.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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Analyse lexicale (</a:t>
            </a:r>
            <a:r>
              <a:rPr i="1" lang="fr-FR" sz="4000">
                <a:solidFill>
                  <a:srgbClr val="000000"/>
                </a:solidFill>
                <a:latin typeface="Calibri Light"/>
                <a:ea typeface="DejaVu Sans"/>
              </a:rPr>
              <a:t>Alceste)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 d’un corpus de textes.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2 – Cartographie large des écosystèmes de savoirs liés aux domaines concernés. Projet </a:t>
            </a:r>
            <a:r>
              <a:rPr i="1" lang="fr-FR" sz="4000">
                <a:solidFill>
                  <a:srgbClr val="000000"/>
                </a:solidFill>
                <a:latin typeface="Calibri Light"/>
                <a:ea typeface="DejaVu Sans"/>
              </a:rPr>
              <a:t>Aladoc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62000" y="365400"/>
            <a:ext cx="3010320" cy="20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Calibri Light"/>
                <a:ea typeface="DejaVu Sans"/>
              </a:rPr>
              <a:t>Un exemple de résultat de l’analyse lexicale par Alceste</a:t>
            </a:r>
            <a:endParaRPr/>
          </a:p>
        </p:txBody>
      </p:sp>
      <p:pic>
        <p:nvPicPr>
          <p:cNvPr id="116" name="Image 4" descr=""/>
          <p:cNvPicPr/>
          <p:nvPr/>
        </p:nvPicPr>
        <p:blipFill>
          <a:blip r:embed="rId1"/>
          <a:srcRect l="472" t="524" r="-62" b="5133"/>
          <a:stretch>
            <a:fillRect/>
          </a:stretch>
        </p:blipFill>
        <p:spPr>
          <a:xfrm>
            <a:off x="3211920" y="184320"/>
            <a:ext cx="9341280" cy="6599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930040" y="203760"/>
            <a:ext cx="8871480" cy="6418800"/>
          </a:xfrm>
          <a:prstGeom prst="rect">
            <a:avLst/>
          </a:prstGeom>
          <a:ln>
            <a:noFill/>
          </a:ln>
        </p:spPr>
      </p:pic>
      <p:sp>
        <p:nvSpPr>
          <p:cNvPr id="118" name="CustomShape 1"/>
          <p:cNvSpPr/>
          <p:nvPr/>
        </p:nvSpPr>
        <p:spPr>
          <a:xfrm>
            <a:off x="192240" y="203760"/>
            <a:ext cx="2511720" cy="252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Calibri Light"/>
                <a:ea typeface="DejaVu Sans"/>
              </a:rPr>
              <a:t>Analyse factorielle en coordonnées (AFC): carte analysée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33920" y="300960"/>
            <a:ext cx="12057120" cy="6793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7 – Expérimenter la posture d’auteur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Nouvelle compétence </a:t>
            </a:r>
            <a:r>
              <a:rPr i="1" lang="fr-FR" sz="4000">
                <a:solidFill>
                  <a:srgbClr val="000000"/>
                </a:solidFill>
                <a:latin typeface="Calibri Light"/>
                <a:ea typeface="DejaVu Sans"/>
              </a:rPr>
              <a:t>Savoir publier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fr-FR" sz="4000">
                <a:solidFill>
                  <a:srgbClr val="000000"/>
                </a:solidFill>
                <a:latin typeface="Calibri Light"/>
                <a:ea typeface="DejaVu Sans"/>
              </a:rPr>
              <a:t>Popularité - quantification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 vs </a:t>
            </a:r>
            <a:r>
              <a:rPr i="1" lang="fr-FR" sz="4000">
                <a:solidFill>
                  <a:srgbClr val="000000"/>
                </a:solidFill>
                <a:latin typeface="Calibri Light"/>
                <a:ea typeface="DejaVu Sans"/>
              </a:rPr>
              <a:t>Autorité</a:t>
            </a:r>
            <a:endParaRPr/>
          </a:p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	</a:t>
            </a:r>
            <a:r>
              <a:rPr lang="fr-FR" sz="4000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Savoir répondre de ce que l’on publie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Rapport aux sources</a:t>
            </a:r>
            <a:endParaRPr/>
          </a:p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	</a:t>
            </a:r>
            <a:r>
              <a:rPr lang="fr-FR" sz="4000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Vérifier et pas seulement citer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Paradigme de confidentialité des travaux d’élèves</a:t>
            </a:r>
            <a:endParaRPr/>
          </a:p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	</a:t>
            </a:r>
            <a:r>
              <a:rPr lang="fr-FR" sz="4000">
                <a:solidFill>
                  <a:srgbClr val="000000"/>
                </a:solidFill>
                <a:latin typeface="Wingdings"/>
                <a:ea typeface="DejaVu Sans"/>
              </a:rPr>
              <a:t>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fr-FR" sz="4000">
                <a:solidFill>
                  <a:srgbClr val="000000"/>
                </a:solidFill>
                <a:latin typeface="Calibri Light"/>
                <a:ea typeface="DejaVu Sans"/>
              </a:rPr>
              <a:t>Multiplier les supports de publication scolaire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780480" y="390240"/>
            <a:ext cx="10971720" cy="7282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fr-FR" sz="4000">
                <a:solidFill>
                  <a:srgbClr val="000000"/>
                </a:solidFill>
                <a:latin typeface="Calibri"/>
                <a:ea typeface="DejaVu Sans"/>
              </a:rPr>
              <a:t>8 – Des exemples de publications scolaires aujourd’hui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  <a:ea typeface="DejaVu Sans"/>
              </a:rPr>
              <a:t>Journal scolaire de collège en ligne - Castle News Online à Aix :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  <a:ea typeface="DejaVu Sans"/>
              </a:rPr>
              <a:t>Webradio – webtélé : on peut faire très simple : les CM2 de Gardanne (13). JT du 31 mai 2013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  <a:ea typeface="DejaVu Sans"/>
              </a:rPr>
              <a:t>Le webdoc en primaire et collège - Raconte ta ville :  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  <a:ea typeface="DejaVu Sans"/>
              </a:rPr>
              <a:t>Ou en lycée pro :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  <a:ea typeface="DejaVu Sans"/>
              </a:rPr>
              <a:t>Proposer un article pour wikipédia (classe de 1reES à Bollène - 84) :  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